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74" r:id="rId1"/>
  </p:sldMasterIdLst>
  <p:notesMasterIdLst>
    <p:notesMasterId r:id="rId11"/>
  </p:notesMasterIdLst>
  <p:sldIdLst>
    <p:sldId id="263" r:id="rId2"/>
    <p:sldId id="270" r:id="rId3"/>
    <p:sldId id="271" r:id="rId4"/>
    <p:sldId id="262" r:id="rId5"/>
    <p:sldId id="265" r:id="rId6"/>
    <p:sldId id="266" r:id="rId7"/>
    <p:sldId id="269" r:id="rId8"/>
    <p:sldId id="258" r:id="rId9"/>
    <p:sldId id="267" r:id="rId10"/>
  </p:sldIdLst>
  <p:sldSz cx="12192000" cy="6858000"/>
  <p:notesSz cx="6858000" cy="9144000"/>
  <p:embeddedFontLst>
    <p:embeddedFont>
      <p:font typeface="Eras Medium ITC" panose="020B0602030504020804" pitchFamily="34" charset="0"/>
      <p:regular r:id="rId12"/>
    </p:embeddedFont>
    <p:embeddedFont>
      <p:font typeface="Narkisim" panose="020E0502050101010101" pitchFamily="34" charset="-79"/>
      <p:regular r:id="rId13"/>
    </p:embeddedFont>
    <p:embeddedFont>
      <p:font typeface="Surfboard" panose="00000400000000000000" pitchFamily="2" charset="0"/>
      <p:regular r:id="rId14"/>
      <p:bold r:id="rId15"/>
    </p:embeddedFont>
    <p:embeddedFont>
      <p:font typeface="Univers Condensed Light" panose="020B0306020202040204" pitchFamily="34" charset="0"/>
      <p:regular r:id="rId16"/>
    </p:embeddedFont>
    <p:embeddedFont>
      <p:font typeface="Viner Hand ITC" panose="03070502030502020203" pitchFamily="66" charset="0"/>
      <p:regular r:id="rId17"/>
    </p:embeddedFont>
    <p:embeddedFont>
      <p:font typeface="Walbaum Display Light" panose="02070303090703020303" pitchFamily="18" charset="0"/>
      <p:regular r:id="rId18"/>
      <p:italic r:id="rId1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66"/>
    <a:srgbClr val="FF0066"/>
    <a:srgbClr val="B2B2B2"/>
    <a:srgbClr val="FFFFFF"/>
    <a:srgbClr val="FF3300"/>
    <a:srgbClr val="FF7C80"/>
    <a:srgbClr val="990099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5" autoAdjust="0"/>
    <p:restoredTop sz="90929"/>
  </p:normalViewPr>
  <p:slideViewPr>
    <p:cSldViewPr>
      <p:cViewPr varScale="1">
        <p:scale>
          <a:sx n="99" d="100"/>
          <a:sy n="99" d="100"/>
        </p:scale>
        <p:origin x="61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20102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0DB3-A8FF-4ABB-9E2E-D96042226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25308"/>
          </a:xfrm>
        </p:spPr>
        <p:txBody>
          <a:bodyPr anchor="b">
            <a:normAutofit/>
          </a:bodyPr>
          <a:lstStyle>
            <a:lvl1pPr algn="ctr"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E0618-75D7-410F-859C-CDF53BC53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6731"/>
            <a:ext cx="9144000" cy="1135529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350" b="1" cap="all" spc="225" baseline="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7F11-76DB-4DD9-9747-3F38D05B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9F581-81B0-44B3-ABA5-A25CA4BA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D591-ADCF-4300-8282-72AE357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739F76-6479-482B-9212-87405BB458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814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E5C77-55F8-4677-A96C-E6D3F554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A064EF-ADDA-4943-8F87-A7469D799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0D493-D1E7-4358-95E9-B5B80A49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8326-3276-4B9E-960F-10C6677B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C3AC2-288D-4FEE-BF80-0EAEDDFA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17B59-DB8C-49F2-82EE-B23CE8552A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669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333C6A-5417-40BD-BF7A-940583223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BCB45-B343-46F6-9718-AA0D68CED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DA2A4-FD34-4E17-908F-4367B1E6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87AE3-776D-451D-AA52-C06B74724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0C4D5-BE1E-4D6A-9196-E0F9E42B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A81CC9-4742-447F-8544-A3ECC21474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1349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7600" y="342900"/>
            <a:ext cx="10363200" cy="11049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17600" y="17526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14869-1067-4CE7-A432-6D76AAADFA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098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75558-A264-444E-829B-51AAE6B4B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D9373-37D1-4135-8D34-755E139F7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E4A6B-1966-4E57-9FB8-8B111E97B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FC3DD-F2BE-41FF-895B-00129AAB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F830C-8424-4FAF-A011-605AE1D1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9DF671-EF67-4799-9926-AB89A5C9EAF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575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A1BE8-ECC1-4027-B16E-C7BECCA9D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6C7E1-471A-46AA-8068-98E68C0C2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C9F8F-EC48-4D16-B4C6-023A7B60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FA5B3-F726-417B-932A-B93E0C8F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D21F1-1A24-43EA-AB09-3024C491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C59041-6389-4936-BA96-2F6529EE8F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6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6569-B648-4D50-BEB8-E8DAE24D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831B3-A1FD-470C-BEEE-4CFB44150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34A17-C244-438C-9AE3-FB9B3CE3B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CFA3AA-3FC1-4B98-8F99-1726F1AC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10883-BACC-41A1-9067-ECFDB937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660A2-13C9-4432-A6EB-A4FF3D78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C0340-7FBA-40CC-8E33-ADDB418EA88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55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C843-C993-4E9C-80DD-3620816E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1A8E3-B066-4511-9C6E-A3435B64D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734325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500" b="1" cap="all" spc="225" baseline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86B63-4102-4802-94D7-F138F80F3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58237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924765-08A7-4A60-86DC-DC420F60BB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734325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500" b="1" cap="all" spc="225" baseline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AA2795-EFB6-4000-8F25-FBB62646C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58237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942CFB-FE12-494A-9C41-3CB90F07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3A07E3-59E1-4EBD-9687-4B6ABE96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F7BB23-7539-4674-8B66-ACEFF946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63B53-F1D0-4A4A-A930-2051C9575D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90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841DB-C73C-4968-B434-A6AA14DAF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8152BF-92C7-4BF5-A9DB-16A0BF0F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89DB7-F492-4037-A439-D70F7E55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A96F1-8B8A-4E83-B3C2-E10DE522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1208B4-C61F-4966-83EE-6F9CEBE0EDD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4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031033-9688-463F-9614-47F2F5BC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B8DB2-C14B-45AC-ACAF-8702DF59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1DA57-8D4E-4075-9460-4F03DF8A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FE149-01AE-40D3-BD25-A162A147427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910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CBE2C-9DAA-489D-AC88-15CBBA8A9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124BE-E494-445A-A4FB-A2A8F28F0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446DE-9A32-4774-9F7C-86678CA90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0115D-61B3-46D0-B4D3-30C374B5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C2AFC-D0F8-469F-B1E0-123C2E06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9BCDA-9EF7-4531-8021-AF7B30751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3BFBF2-AD3A-4C46-BCC7-A8275AE815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832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E558-F89F-4688-94E5-77F37D49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D35AF-8CA2-49BB-BAE9-F29A0186E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5CAA98-55BD-4118-A8AF-D60306078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FF4C5-82A8-4AD8-B7E2-2882F657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0B401-B64F-417B-8AD6-581A22E5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4BD4C-7149-44BF-8150-F72CAA95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D0852B-91A0-472F-8730-B14D8BD5AC8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618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436E0F2-A64B-471E-93C0-8DFE08CC57C8}"/>
              </a:ext>
            </a:extLst>
          </p:cNvPr>
          <p:cNvCxnSpPr>
            <a:cxnSpLocks/>
          </p:cNvCxnSpPr>
          <p:nvPr/>
        </p:nvCxnSpPr>
        <p:spPr>
          <a:xfrm flipH="1">
            <a:off x="1" y="0"/>
            <a:ext cx="3119719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C1E3AB1-2A8C-4607-9FAE-D8BDB280FE1A}"/>
              </a:ext>
            </a:extLst>
          </p:cNvPr>
          <p:cNvCxnSpPr>
            <a:cxnSpLocks/>
          </p:cNvCxnSpPr>
          <p:nvPr/>
        </p:nvCxnSpPr>
        <p:spPr>
          <a:xfrm flipH="1">
            <a:off x="0" y="2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6D66059-832F-40B6-A35F-F56C8F38A1E7}"/>
              </a:ext>
            </a:extLst>
          </p:cNvPr>
          <p:cNvCxnSpPr>
            <a:cxnSpLocks/>
          </p:cNvCxnSpPr>
          <p:nvPr/>
        </p:nvCxnSpPr>
        <p:spPr>
          <a:xfrm flipH="1" flipV="1">
            <a:off x="-42863" y="5791202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15E2ED-7EA9-448D-83FA-54C3DF9723BD}"/>
              </a:ext>
            </a:extLst>
          </p:cNvPr>
          <p:cNvCxnSpPr>
            <a:cxnSpLocks/>
          </p:cNvCxnSpPr>
          <p:nvPr/>
        </p:nvCxnSpPr>
        <p:spPr>
          <a:xfrm flipH="1">
            <a:off x="8462965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0595356-EABD-4767-AC9D-EA21FF115EC0}"/>
              </a:ext>
            </a:extLst>
          </p:cNvPr>
          <p:cNvCxnSpPr>
            <a:cxnSpLocks/>
          </p:cNvCxnSpPr>
          <p:nvPr/>
        </p:nvCxnSpPr>
        <p:spPr>
          <a:xfrm flipH="1">
            <a:off x="11543157" y="1647827"/>
            <a:ext cx="648843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CD9F06-9628-469C-B788-A894E3E08281}"/>
              </a:ext>
            </a:extLst>
          </p:cNvPr>
          <p:cNvCxnSpPr>
            <a:cxnSpLocks/>
          </p:cNvCxnSpPr>
          <p:nvPr/>
        </p:nvCxnSpPr>
        <p:spPr>
          <a:xfrm flipH="1" flipV="1">
            <a:off x="10781554" y="0"/>
            <a:ext cx="1410447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550A431-0B61-421B-B4B7-24C0CFF0F938}"/>
              </a:ext>
            </a:extLst>
          </p:cNvPr>
          <p:cNvCxnSpPr>
            <a:cxnSpLocks/>
          </p:cNvCxnSpPr>
          <p:nvPr/>
        </p:nvCxnSpPr>
        <p:spPr>
          <a:xfrm flipH="1" flipV="1">
            <a:off x="6529389" y="-4762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5B94C5-D205-4339-B029-5D0FD2E5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1382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6DC5C-BD34-4CE4-8AA7-A6A4B9516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009554"/>
            <a:ext cx="9906000" cy="4024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192A7-D622-449D-9FC2-48FDE4D69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37103" y="6398880"/>
            <a:ext cx="419390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825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5B93C-2BE9-4847-BFE5-D3CBCC6E9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4429" y="6398880"/>
            <a:ext cx="4497315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900" b="1" spc="23" baseline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70A99-395E-4F22-8AAB-6C7EE743D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02478" y="6398880"/>
            <a:ext cx="470887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825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400E0B3F-6837-49C1-BBB7-27264757A13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593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i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SzPct val="8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buSzPct val="80000"/>
        <a:buFont typeface="Arial" panose="020B0604020202020204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buSzPct val="80000"/>
        <a:buFont typeface="Arial" panose="020B0604020202020204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buSzPct val="80000"/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buSzPct val="80000"/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5120" userDrawn="1">
          <p15:clr>
            <a:srgbClr val="F26B43"/>
          </p15:clr>
        </p15:guide>
        <p15:guide id="3" orient="horz" pos="336" userDrawn="1">
          <p15:clr>
            <a:srgbClr val="F26B43"/>
          </p15:clr>
        </p15:guide>
        <p15:guide id="4" orient="horz" pos="3984" userDrawn="1">
          <p15:clr>
            <a:srgbClr val="F26B43"/>
          </p15:clr>
        </p15:guide>
        <p15:guide id="5" pos="448" userDrawn="1">
          <p15:clr>
            <a:srgbClr val="F26B43"/>
          </p15:clr>
        </p15:guide>
        <p15:guide id="6" pos="9792" userDrawn="1">
          <p15:clr>
            <a:srgbClr val="F26B43"/>
          </p15:clr>
        </p15:guide>
        <p15:guide id="7" pos="960" userDrawn="1">
          <p15:clr>
            <a:srgbClr val="F26B43"/>
          </p15:clr>
        </p15:guide>
        <p15:guide id="8" pos="92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faculty.otterbein.edu/DStucki/COMP423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990600"/>
            <a:ext cx="7924800" cy="5181600"/>
          </a:xfrm>
          <a:noFill/>
        </p:spPr>
        <p:txBody>
          <a:bodyPr anchor="t">
            <a:normAutofit fontScale="77500" lnSpcReduction="20000"/>
          </a:bodyPr>
          <a:lstStyle/>
          <a:p>
            <a:endParaRPr lang="en-US" sz="4900">
              <a:solidFill>
                <a:schemeClr val="accent5">
                  <a:lumMod val="75000"/>
                </a:schemeClr>
              </a:solidFill>
              <a:latin typeface="Viner Hand ITC" pitchFamily="66" charset="0"/>
            </a:endParaRPr>
          </a:p>
          <a:p>
            <a:r>
              <a:rPr lang="en-US" sz="4900">
                <a:solidFill>
                  <a:schemeClr val="accent5">
                    <a:lumMod val="75000"/>
                  </a:schemeClr>
                </a:solidFill>
                <a:latin typeface="Viner Hand ITC" pitchFamily="66" charset="0"/>
              </a:rPr>
              <a:t>If </a:t>
            </a:r>
            <a:r>
              <a:rPr lang="en-US" sz="4900" dirty="0">
                <a:solidFill>
                  <a:schemeClr val="accent5">
                    <a:lumMod val="75000"/>
                  </a:schemeClr>
                </a:solidFill>
                <a:latin typeface="Viner Hand ITC" pitchFamily="66" charset="0"/>
              </a:rPr>
              <a:t>the human brain were so simple that we could understand it,</a:t>
            </a:r>
            <a:br>
              <a:rPr lang="en-US" sz="4900" dirty="0">
                <a:solidFill>
                  <a:schemeClr val="accent5">
                    <a:lumMod val="75000"/>
                  </a:schemeClr>
                </a:solidFill>
                <a:latin typeface="Viner Hand ITC" pitchFamily="66" charset="0"/>
              </a:rPr>
            </a:br>
            <a:r>
              <a:rPr lang="en-US" sz="4900" dirty="0">
                <a:solidFill>
                  <a:schemeClr val="accent5">
                    <a:lumMod val="60000"/>
                    <a:lumOff val="40000"/>
                  </a:schemeClr>
                </a:solidFill>
                <a:latin typeface="Viner Hand ITC" pitchFamily="66" charset="0"/>
              </a:rPr>
              <a:t>we would be so simple that we couldn't.</a:t>
            </a:r>
          </a:p>
          <a:p>
            <a:pPr algn="r"/>
            <a:endParaRPr lang="en-US" sz="4900" dirty="0"/>
          </a:p>
          <a:p>
            <a:pPr algn="r"/>
            <a:r>
              <a:rPr lang="en-US" sz="3600" dirty="0">
                <a:solidFill>
                  <a:schemeClr val="accent5"/>
                </a:solidFill>
                <a:latin typeface="Viner Hand ITC" pitchFamily="66" charset="0"/>
              </a:rPr>
              <a:t>—Emerson M. Pugh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EA3B6404-C37D-4FE3-8124-9FC5ECE56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C64A9919-C77B-4DEE-B7F8-B9A289E9E6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524001" y="1"/>
            <a:ext cx="5467481" cy="1338943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F67B5ED5-2C08-4519-B88A-E933BAA847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1" y="4827850"/>
            <a:ext cx="9143999" cy="205405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1F36DC-42EE-491B-AA27-08698A6C57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4014" y="4156868"/>
            <a:ext cx="3034393" cy="1294152"/>
          </a:xfrm>
        </p:spPr>
        <p:txBody>
          <a:bodyPr>
            <a:normAutofit/>
          </a:bodyPr>
          <a:lstStyle/>
          <a:p>
            <a:pPr algn="l"/>
            <a:r>
              <a:rPr lang="en-US" sz="4000">
                <a:solidFill>
                  <a:schemeClr val="tx2">
                    <a:lumMod val="90000"/>
                    <a:lumOff val="10000"/>
                  </a:schemeClr>
                </a:solidFill>
              </a:rPr>
              <a:t>COMP 4230</a:t>
            </a:r>
            <a:br>
              <a:rPr lang="en-US" sz="4000"/>
            </a:br>
            <a:r>
              <a:rPr lang="en-US" sz="4000" cap="small">
                <a:solidFill>
                  <a:schemeClr val="tx2">
                    <a:lumMod val="75000"/>
                    <a:lumOff val="25000"/>
                  </a:schemeClr>
                </a:solidFill>
              </a:rPr>
              <a:t>Applied AI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CA8E3A-70C8-4058-9DFD-383BB8EB17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23546" y="4385507"/>
            <a:ext cx="1981200" cy="957262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sz="2000">
                <a:solidFill>
                  <a:schemeClr val="tx2">
                    <a:lumMod val="75000"/>
                    <a:lumOff val="25000"/>
                  </a:schemeClr>
                </a:solidFill>
              </a:rPr>
              <a:t>Fall 2024</a:t>
            </a:r>
          </a:p>
          <a:p>
            <a:pPr>
              <a:lnSpc>
                <a:spcPct val="110000"/>
              </a:lnSpc>
            </a:pPr>
            <a:r>
              <a:rPr lang="en-US" sz="2000" cap="none">
                <a:solidFill>
                  <a:schemeClr val="tx2">
                    <a:lumMod val="75000"/>
                    <a:lumOff val="25000"/>
                  </a:schemeClr>
                </a:solidFill>
              </a:rPr>
              <a:t>prof. stucki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4BB9CE4F-048D-4320-B7EF-E5AEA4020C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2019742" y="1"/>
            <a:ext cx="647258" cy="4850297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717DE3F0-E5A7-4C2D-927E-566380867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001" y="3632376"/>
            <a:ext cx="2906485" cy="11954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4E9EA87C-793F-4321-A0BC-4DB860289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9596718" y="1392865"/>
            <a:ext cx="1071282" cy="3457432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DEE00FC4-5601-4185-8A23-E15BD4D7B4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9299554" y="0"/>
            <a:ext cx="1368447" cy="4338918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>
            <a:extLst>
              <a:ext uri="{FF2B5EF4-FFF2-40B4-BE49-F238E27FC236}">
                <a16:creationId xmlns:a16="http://schemas.microsoft.com/office/drawing/2014/main" id="{54FF17E4-4552-4345-9BD2-9CB84C3989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2749" y="11602"/>
            <a:ext cx="11466501" cy="4013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CA4C86F-C64C-4D26-878A-571CB6CFC28C}"/>
              </a:ext>
            </a:extLst>
          </p:cNvPr>
          <p:cNvSpPr txBox="1"/>
          <p:nvPr/>
        </p:nvSpPr>
        <p:spPr>
          <a:xfrm>
            <a:off x="2973310" y="5715000"/>
            <a:ext cx="13195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2">
                    <a:lumMod val="50000"/>
                    <a:lumOff val="50000"/>
                  </a:schemeClr>
                </a:solidFill>
              </a:rPr>
              <a:t>Syllabus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>
              <a:solidFill>
                <a:schemeClr val="tx2">
                  <a:lumMod val="50000"/>
                  <a:lumOff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2">
                    <a:lumMod val="50000"/>
                    <a:lumOff val="50000"/>
                  </a:schemeClr>
                </a:solidFill>
              </a:rPr>
              <a:t>Textbooks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DD69BA3-CE49-4025-805A-AFED95479E2F}"/>
              </a:ext>
            </a:extLst>
          </p:cNvPr>
          <p:cNvSpPr txBox="1"/>
          <p:nvPr/>
        </p:nvSpPr>
        <p:spPr>
          <a:xfrm>
            <a:off x="7193777" y="5715000"/>
            <a:ext cx="20249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2">
                    <a:lumMod val="50000"/>
                    <a:lumOff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Course web site</a:t>
            </a:r>
            <a:endParaRPr lang="en-US">
              <a:solidFill>
                <a:schemeClr val="tx2">
                  <a:lumMod val="50000"/>
                  <a:lumOff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>
              <a:solidFill>
                <a:schemeClr val="tx2">
                  <a:lumMod val="50000"/>
                  <a:lumOff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2">
                    <a:lumMod val="50000"/>
                    <a:lumOff val="50000"/>
                  </a:schemeClr>
                </a:solidFill>
              </a:rPr>
              <a:t>Software/platform</a:t>
            </a:r>
          </a:p>
        </p:txBody>
      </p:sp>
    </p:spTree>
    <p:extLst>
      <p:ext uri="{BB962C8B-B14F-4D97-AF65-F5344CB8AC3E}">
        <p14:creationId xmlns:p14="http://schemas.microsoft.com/office/powerpoint/2010/main" val="1700710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4436E0F2-A64B-471E-93C0-8DFE08CC57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524000" y="0"/>
            <a:ext cx="233978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DC1E3AB1-2A8C-4607-9FAE-D8BDB280F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524000" y="1"/>
            <a:ext cx="677826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26D66059-832F-40B6-A35F-F56C8F38A1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1491854" y="5791201"/>
            <a:ext cx="4714875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A515E2ED-7EA9-448D-83FA-54C3DF972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871224" y="5848350"/>
            <a:ext cx="2796777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20595356-EABD-4767-AC9D-EA21FF115E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81368" y="1647826"/>
            <a:ext cx="48663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28CD9F06-9628-469C-B788-A894E3E08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9610166" y="0"/>
            <a:ext cx="1057835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8550A431-0B61-421B-B4B7-24C0CFF0F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6421042" y="-4763"/>
            <a:ext cx="4246959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87" name="Rectangle 86">
            <a:extLst>
              <a:ext uri="{FF2B5EF4-FFF2-40B4-BE49-F238E27FC236}">
                <a16:creationId xmlns:a16="http://schemas.microsoft.com/office/drawing/2014/main" id="{A65FD298-5184-4011-AD4A-9F952A2067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F56E9B97-DCA9-4CC4-B756-9A777AE7B60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78" b="22582"/>
          <a:stretch/>
        </p:blipFill>
        <p:spPr bwMode="auto">
          <a:xfrm>
            <a:off x="0" y="2881764"/>
            <a:ext cx="8010766" cy="3976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Watch Harry Potter and the Order of the Phoenix | Peacock">
            <a:extLst>
              <a:ext uri="{FF2B5EF4-FFF2-40B4-BE49-F238E27FC236}">
                <a16:creationId xmlns:a16="http://schemas.microsoft.com/office/drawing/2014/main" id="{C00712AA-929D-43FD-B4E1-4693D46BB67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" b="20428"/>
          <a:stretch/>
        </p:blipFill>
        <p:spPr bwMode="auto">
          <a:xfrm>
            <a:off x="0" y="-13836"/>
            <a:ext cx="9217185" cy="3214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" name="Rectangle 13">
            <a:extLst>
              <a:ext uri="{FF2B5EF4-FFF2-40B4-BE49-F238E27FC236}">
                <a16:creationId xmlns:a16="http://schemas.microsoft.com/office/drawing/2014/main" id="{796A152B-89D0-4C6F-8374-B79FA1B65E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89184" y="1279185"/>
            <a:ext cx="6871832" cy="4285801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0 h 6858000"/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4647063 h 6858000"/>
              <a:gd name="connsiteX4" fmla="*/ 0 w 12192000"/>
              <a:gd name="connsiteY4" fmla="*/ 0 h 6858000"/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080078 h 6858000"/>
              <a:gd name="connsiteX4" fmla="*/ 0 w 12192000"/>
              <a:gd name="connsiteY4" fmla="*/ 0 h 6858000"/>
              <a:gd name="connsiteX0" fmla="*/ 0 w 12192000"/>
              <a:gd name="connsiteY0" fmla="*/ 0 h 6080078"/>
              <a:gd name="connsiteX1" fmla="*/ 12192000 w 12192000"/>
              <a:gd name="connsiteY1" fmla="*/ 0 h 6080078"/>
              <a:gd name="connsiteX2" fmla="*/ 11905397 w 12192000"/>
              <a:gd name="connsiteY2" fmla="*/ 1890215 h 6080078"/>
              <a:gd name="connsiteX3" fmla="*/ 0 w 12192000"/>
              <a:gd name="connsiteY3" fmla="*/ 6080078 h 6080078"/>
              <a:gd name="connsiteX4" fmla="*/ 0 w 12192000"/>
              <a:gd name="connsiteY4" fmla="*/ 0 h 6080078"/>
              <a:gd name="connsiteX0" fmla="*/ 0 w 12192000"/>
              <a:gd name="connsiteY0" fmla="*/ 0 h 6080078"/>
              <a:gd name="connsiteX1" fmla="*/ 12192000 w 12192000"/>
              <a:gd name="connsiteY1" fmla="*/ 0 h 6080078"/>
              <a:gd name="connsiteX2" fmla="*/ 12178353 w 12192000"/>
              <a:gd name="connsiteY2" fmla="*/ 1862920 h 6080078"/>
              <a:gd name="connsiteX3" fmla="*/ 0 w 12192000"/>
              <a:gd name="connsiteY3" fmla="*/ 6080078 h 6080078"/>
              <a:gd name="connsiteX4" fmla="*/ 0 w 12192000"/>
              <a:gd name="connsiteY4" fmla="*/ 0 h 6080078"/>
              <a:gd name="connsiteX0" fmla="*/ 0 w 12192000"/>
              <a:gd name="connsiteY0" fmla="*/ 0 h 4807869"/>
              <a:gd name="connsiteX1" fmla="*/ 12192000 w 12192000"/>
              <a:gd name="connsiteY1" fmla="*/ 0 h 4807869"/>
              <a:gd name="connsiteX2" fmla="*/ 12178353 w 12192000"/>
              <a:gd name="connsiteY2" fmla="*/ 1862920 h 4807869"/>
              <a:gd name="connsiteX3" fmla="*/ 0 w 12192000"/>
              <a:gd name="connsiteY3" fmla="*/ 4807869 h 4807869"/>
              <a:gd name="connsiteX4" fmla="*/ 0 w 12192000"/>
              <a:gd name="connsiteY4" fmla="*/ 0 h 4807869"/>
              <a:gd name="connsiteX0" fmla="*/ 0 w 12192000"/>
              <a:gd name="connsiteY0" fmla="*/ 0 h 4807869"/>
              <a:gd name="connsiteX1" fmla="*/ 12192000 w 12192000"/>
              <a:gd name="connsiteY1" fmla="*/ 0 h 4807869"/>
              <a:gd name="connsiteX2" fmla="*/ 12178353 w 12192000"/>
              <a:gd name="connsiteY2" fmla="*/ 2673953 h 4807869"/>
              <a:gd name="connsiteX3" fmla="*/ 0 w 12192000"/>
              <a:gd name="connsiteY3" fmla="*/ 4807869 h 4807869"/>
              <a:gd name="connsiteX4" fmla="*/ 0 w 12192000"/>
              <a:gd name="connsiteY4" fmla="*/ 0 h 4807869"/>
              <a:gd name="connsiteX0" fmla="*/ 0 w 12192000"/>
              <a:gd name="connsiteY0" fmla="*/ 0 h 4807869"/>
              <a:gd name="connsiteX1" fmla="*/ 12192000 w 12192000"/>
              <a:gd name="connsiteY1" fmla="*/ 0 h 4807869"/>
              <a:gd name="connsiteX2" fmla="*/ 12178355 w 12192000"/>
              <a:gd name="connsiteY2" fmla="*/ 2942477 h 4807869"/>
              <a:gd name="connsiteX3" fmla="*/ 0 w 12192000"/>
              <a:gd name="connsiteY3" fmla="*/ 4807869 h 4807869"/>
              <a:gd name="connsiteX4" fmla="*/ 0 w 12192000"/>
              <a:gd name="connsiteY4" fmla="*/ 0 h 4807869"/>
              <a:gd name="connsiteX0" fmla="*/ 0 w 12192000"/>
              <a:gd name="connsiteY0" fmla="*/ 0 h 4692789"/>
              <a:gd name="connsiteX1" fmla="*/ 12192000 w 12192000"/>
              <a:gd name="connsiteY1" fmla="*/ 0 h 4692789"/>
              <a:gd name="connsiteX2" fmla="*/ 12178355 w 12192000"/>
              <a:gd name="connsiteY2" fmla="*/ 2942477 h 4692789"/>
              <a:gd name="connsiteX3" fmla="*/ 1 w 12192000"/>
              <a:gd name="connsiteY3" fmla="*/ 4692789 h 4692789"/>
              <a:gd name="connsiteX4" fmla="*/ 0 w 12192000"/>
              <a:gd name="connsiteY4" fmla="*/ 0 h 4692789"/>
              <a:gd name="connsiteX0" fmla="*/ 0 w 12192000"/>
              <a:gd name="connsiteY0" fmla="*/ 0 h 4577707"/>
              <a:gd name="connsiteX1" fmla="*/ 12192000 w 12192000"/>
              <a:gd name="connsiteY1" fmla="*/ 0 h 4577707"/>
              <a:gd name="connsiteX2" fmla="*/ 12178355 w 12192000"/>
              <a:gd name="connsiteY2" fmla="*/ 2942477 h 4577707"/>
              <a:gd name="connsiteX3" fmla="*/ 2 w 12192000"/>
              <a:gd name="connsiteY3" fmla="*/ 4577707 h 4577707"/>
              <a:gd name="connsiteX4" fmla="*/ 0 w 12192000"/>
              <a:gd name="connsiteY4" fmla="*/ 0 h 4577707"/>
              <a:gd name="connsiteX0" fmla="*/ 0 w 12192000"/>
              <a:gd name="connsiteY0" fmla="*/ 0 h 4594806"/>
              <a:gd name="connsiteX1" fmla="*/ 12192000 w 12192000"/>
              <a:gd name="connsiteY1" fmla="*/ 0 h 4594806"/>
              <a:gd name="connsiteX2" fmla="*/ 12178355 w 12192000"/>
              <a:gd name="connsiteY2" fmla="*/ 2942477 h 4594806"/>
              <a:gd name="connsiteX3" fmla="*/ 2 w 12192000"/>
              <a:gd name="connsiteY3" fmla="*/ 4594806 h 4594806"/>
              <a:gd name="connsiteX4" fmla="*/ 0 w 12192000"/>
              <a:gd name="connsiteY4" fmla="*/ 0 h 4594806"/>
              <a:gd name="connsiteX0" fmla="*/ 0 w 12216590"/>
              <a:gd name="connsiteY0" fmla="*/ 0 h 4594806"/>
              <a:gd name="connsiteX1" fmla="*/ 12192000 w 12216590"/>
              <a:gd name="connsiteY1" fmla="*/ 0 h 4594806"/>
              <a:gd name="connsiteX2" fmla="*/ 12216163 w 12216590"/>
              <a:gd name="connsiteY2" fmla="*/ 2942477 h 4594806"/>
              <a:gd name="connsiteX3" fmla="*/ 2 w 12216590"/>
              <a:gd name="connsiteY3" fmla="*/ 4594806 h 4594806"/>
              <a:gd name="connsiteX4" fmla="*/ 0 w 12216590"/>
              <a:gd name="connsiteY4" fmla="*/ 0 h 4594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16590" h="4594806">
                <a:moveTo>
                  <a:pt x="0" y="0"/>
                </a:moveTo>
                <a:lnTo>
                  <a:pt x="12192000" y="0"/>
                </a:lnTo>
                <a:cubicBezTo>
                  <a:pt x="12187452" y="980826"/>
                  <a:pt x="12220711" y="1961651"/>
                  <a:pt x="12216163" y="2942477"/>
                </a:cubicBezTo>
                <a:lnTo>
                  <a:pt x="2" y="4594806"/>
                </a:lnTo>
                <a:cubicBezTo>
                  <a:pt x="2" y="3030543"/>
                  <a:pt x="0" y="1564263"/>
                  <a:pt x="0" y="0"/>
                </a:cubicBez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897AD2-7332-4406-B886-BBCDE017E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9400" y="5210176"/>
            <a:ext cx="3930032" cy="1647825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r" defTabSz="914400"/>
            <a:r>
              <a:rPr lang="en-US" sz="4000">
                <a:solidFill>
                  <a:schemeClr val="tx2">
                    <a:lumMod val="75000"/>
                    <a:lumOff val="25000"/>
                  </a:schemeClr>
                </a:solidFill>
              </a:rPr>
              <a:t>What is the difference?</a:t>
            </a:r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25089520-F708-4153-BF50-89844E4DDF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3094962" y="-13831"/>
            <a:ext cx="7573038" cy="207599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A0E7F074-92DF-4AE1-B29F-A0BC39910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000" y="6140302"/>
            <a:ext cx="4019106" cy="717698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76C2061F-948C-43E5-95AD-F2D2A0E807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798682" y="-13834"/>
            <a:ext cx="456286" cy="687183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2370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228600"/>
            <a:ext cx="7772400" cy="952500"/>
          </a:xfrm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>
              <a:defRPr/>
            </a:pPr>
            <a:r>
              <a:rPr lang="en-US" sz="4800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arkisim" panose="020E0502050101010101" pitchFamily="34" charset="-79"/>
                <a:cs typeface="Narkisim" panose="020E0502050101010101" pitchFamily="34" charset="-79"/>
              </a:rPr>
              <a:t>Artificial Intelligence</a:t>
            </a:r>
            <a:endParaRPr lang="en-US" dirty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887788" y="1203326"/>
            <a:ext cx="1227900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400" b="1" dirty="0">
                <a:solidFill>
                  <a:srgbClr val="FF3300"/>
                </a:solidFill>
              </a:rPr>
              <a:t>Synthetic</a:t>
            </a:r>
            <a:endParaRPr lang="en-US" sz="2400" dirty="0">
              <a:solidFill>
                <a:srgbClr val="FF3300"/>
              </a:solidFill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7642225" y="1203326"/>
            <a:ext cx="1144544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Artificial</a:t>
            </a:r>
            <a:endParaRPr lang="en-US" sz="2400">
              <a:solidFill>
                <a:srgbClr val="FF3300"/>
              </a:solidFill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3717925" y="6232526"/>
            <a:ext cx="1498808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Engineering</a:t>
            </a:r>
            <a:endParaRPr lang="en-US" sz="2400">
              <a:solidFill>
                <a:srgbClr val="FF3300"/>
              </a:solidFill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7727950" y="6232526"/>
            <a:ext cx="1057982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Science</a:t>
            </a:r>
            <a:endParaRPr lang="en-US" sz="2400">
              <a:solidFill>
                <a:srgbClr val="FF3300"/>
              </a:solidFill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 rot="-5400000">
            <a:off x="1351374" y="2619205"/>
            <a:ext cx="1227900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Cognitive</a:t>
            </a:r>
            <a:endParaRPr lang="en-US" sz="2400">
              <a:solidFill>
                <a:srgbClr val="FF3300"/>
              </a:solidFill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 rot="-5400000">
            <a:off x="1281660" y="4814717"/>
            <a:ext cx="1364156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Behavioral</a:t>
            </a:r>
            <a:endParaRPr lang="en-US" sz="2400">
              <a:solidFill>
                <a:srgbClr val="FF3300"/>
              </a:solidFill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374901" y="1890714"/>
            <a:ext cx="3825875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 algn="just">
              <a:tabLst>
                <a:tab pos="747713" algn="l"/>
              </a:tabLst>
              <a:defRPr/>
            </a:pPr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“The exciting new effort to make computers think…</a:t>
            </a:r>
            <a:r>
              <a:rPr lang="en-US" b="1" i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machines with minds</a:t>
            </a:r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, in the full and literal sense.”</a:t>
            </a:r>
            <a:r>
              <a:rPr lang="en-US" b="1" dirty="0">
                <a:solidFill>
                  <a:srgbClr val="800080"/>
                </a:solidFill>
              </a:rPr>
              <a:t> </a:t>
            </a:r>
            <a:r>
              <a:rPr lang="en-US" sz="1200" b="1" dirty="0" err="1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ras Medium ITC" panose="020B0602030504020804" pitchFamily="34" charset="0"/>
              </a:rPr>
              <a:t>Haugeland</a:t>
            </a:r>
            <a:r>
              <a:rPr lang="en-US" sz="12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ras Medium ITC" panose="020B0602030504020804" pitchFamily="34" charset="0"/>
              </a:rPr>
              <a:t>, 1985</a:t>
            </a:r>
            <a:endParaRPr lang="en-US" sz="1200" b="1" dirty="0">
              <a:solidFill>
                <a:srgbClr val="800080"/>
              </a:solidFill>
              <a:latin typeface="Eras Medium ITC" panose="020B06020305040208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2390776" y="2743200"/>
            <a:ext cx="3825875" cy="110799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 algn="just">
              <a:defRPr/>
            </a:pPr>
            <a:r>
              <a:rPr lang="en-US" b="1" dirty="0">
                <a:solidFill>
                  <a:srgbClr val="FF0066"/>
                </a:solidFill>
              </a:rPr>
              <a:t>“[The automation of] activities that we associate with human thinking, activities such as decision-making, problem solving, learning...” </a:t>
            </a:r>
            <a:r>
              <a:rPr lang="en-US" sz="12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ras Medium ITC" panose="020B0602030504020804" pitchFamily="34" charset="0"/>
              </a:rPr>
              <a:t>Bellman, 1978</a:t>
            </a:r>
            <a:endParaRPr lang="en-US" sz="1200" b="1" dirty="0">
              <a:solidFill>
                <a:srgbClr val="800080"/>
              </a:solidFill>
              <a:latin typeface="Eras Medium ITC" panose="020B06020305040208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6448426" y="1890713"/>
            <a:ext cx="3673475" cy="73866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 algn="just">
              <a:defRPr/>
            </a:pPr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“The study of mental faculties through the use of computational models.”</a:t>
            </a:r>
          </a:p>
          <a:p>
            <a:pPr>
              <a:defRPr/>
            </a:pPr>
            <a:r>
              <a:rPr lang="en-US" sz="1200" b="1" dirty="0" err="1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ras Medium ITC" panose="020B0602030504020804" pitchFamily="34" charset="0"/>
              </a:rPr>
              <a:t>Charniak</a:t>
            </a:r>
            <a:r>
              <a:rPr lang="en-US" sz="12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ras Medium ITC" panose="020B0602030504020804" pitchFamily="34" charset="0"/>
              </a:rPr>
              <a:t> and McDermott, 1985</a:t>
            </a:r>
            <a:endParaRPr lang="en-US" sz="1200" b="1" dirty="0">
              <a:solidFill>
                <a:srgbClr val="800080"/>
              </a:solidFill>
              <a:latin typeface="Eras Medium ITC" panose="020B06020305040208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6448425" y="2743201"/>
            <a:ext cx="3657600" cy="733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 algn="just">
              <a:defRPr/>
            </a:pPr>
            <a:r>
              <a:rPr lang="en-US" b="1" dirty="0">
                <a:solidFill>
                  <a:srgbClr val="FF0066"/>
                </a:solidFill>
              </a:rPr>
              <a:t>“The study of the computations that make it possible to perceive, reason, and act.” </a:t>
            </a:r>
            <a:r>
              <a:rPr lang="en-US" sz="12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ras Medium ITC" panose="020B0602030504020804" pitchFamily="34" charset="0"/>
              </a:rPr>
              <a:t>Winston, 1992</a:t>
            </a:r>
            <a:endParaRPr lang="en-US" sz="1200" b="1" dirty="0">
              <a:solidFill>
                <a:srgbClr val="800080"/>
              </a:solidFill>
              <a:latin typeface="Eras Medium ITC" panose="020B06020305040208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390775" y="4051301"/>
            <a:ext cx="3810000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 algn="just">
              <a:defRPr/>
            </a:pPr>
            <a:r>
              <a:rPr lang="en-US" b="1" dirty="0">
                <a:solidFill>
                  <a:srgbClr val="800080"/>
                </a:solidFill>
              </a:rPr>
              <a:t>“The art of creating machines that perform functions that require intelligence when performed by </a:t>
            </a:r>
            <a:r>
              <a:rPr lang="en-US" b="1">
                <a:solidFill>
                  <a:srgbClr val="800080"/>
                </a:solidFill>
              </a:rPr>
              <a:t>people.” </a:t>
            </a:r>
            <a:r>
              <a:rPr lang="en-US" sz="1200" b="1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ras Medium ITC" panose="020B0602030504020804" pitchFamily="34" charset="0"/>
              </a:rPr>
              <a:t>Kurzweil</a:t>
            </a:r>
            <a:r>
              <a:rPr lang="en-US" sz="12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ras Medium ITC" panose="020B0602030504020804" pitchFamily="34" charset="0"/>
              </a:rPr>
              <a:t>, 1990</a:t>
            </a:r>
            <a:endParaRPr lang="en-US" sz="1200" b="1" dirty="0">
              <a:solidFill>
                <a:srgbClr val="800080"/>
              </a:solidFill>
              <a:latin typeface="Eras Medium ITC" panose="020B06020305040208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2390775" y="5148264"/>
            <a:ext cx="3810000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 algn="just">
              <a:defRPr/>
            </a:pPr>
            <a:r>
              <a:rPr lang="en-US" b="1" dirty="0">
                <a:solidFill>
                  <a:srgbClr val="CC0066"/>
                </a:solidFill>
              </a:rPr>
              <a:t>“The study of how to make computers do things at which, at the moment, people are </a:t>
            </a:r>
            <a:r>
              <a:rPr lang="en-US" b="1">
                <a:solidFill>
                  <a:srgbClr val="CC0066"/>
                </a:solidFill>
              </a:rPr>
              <a:t>better.” </a:t>
            </a:r>
            <a:r>
              <a:rPr lang="en-US" sz="1200" b="1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ras Medium ITC" panose="020B0602030504020804" pitchFamily="34" charset="0"/>
              </a:rPr>
              <a:t>Rich </a:t>
            </a:r>
            <a:r>
              <a:rPr lang="en-US" sz="12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ras Medium ITC" panose="020B0602030504020804" pitchFamily="34" charset="0"/>
              </a:rPr>
              <a:t>and Knight, 1991</a:t>
            </a:r>
            <a:endParaRPr lang="en-US" sz="1200" b="1" dirty="0">
              <a:solidFill>
                <a:srgbClr val="800080"/>
              </a:solidFill>
              <a:latin typeface="Eras Medium ITC" panose="020B06020305040208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6448425" y="4051300"/>
            <a:ext cx="3657600" cy="73866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 algn="just">
              <a:defRPr/>
            </a:pPr>
            <a:r>
              <a:rPr lang="en-US" b="1" dirty="0">
                <a:solidFill>
                  <a:srgbClr val="800080"/>
                </a:solidFill>
              </a:rPr>
              <a:t>“Computational Intelligence is the study of the design of intelligent agents.”</a:t>
            </a:r>
          </a:p>
          <a:p>
            <a:pPr algn="just">
              <a:defRPr/>
            </a:pPr>
            <a:r>
              <a:rPr lang="en-US" sz="12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ras Medium ITC" panose="020B0602030504020804" pitchFamily="34" charset="0"/>
              </a:rPr>
              <a:t>Poole et al., 1998</a:t>
            </a:r>
            <a:endParaRPr lang="en-US" sz="1200" b="1" dirty="0">
              <a:solidFill>
                <a:srgbClr val="800080"/>
              </a:solidFill>
              <a:latin typeface="Eras Medium ITC" panose="020B06020305040208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6448425" y="5148263"/>
            <a:ext cx="3657600" cy="5539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CC0066"/>
                </a:solidFill>
              </a:rPr>
              <a:t>“AI…is concerned with intelligent behavior in </a:t>
            </a:r>
            <a:r>
              <a:rPr lang="en-US" b="1">
                <a:solidFill>
                  <a:srgbClr val="CC0066"/>
                </a:solidFill>
              </a:rPr>
              <a:t>artifacts.” </a:t>
            </a:r>
            <a:r>
              <a:rPr lang="en-US" sz="1200" b="1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ras Medium ITC" panose="020B0602030504020804" pitchFamily="34" charset="0"/>
              </a:rPr>
              <a:t>Nilsson</a:t>
            </a:r>
            <a:r>
              <a:rPr lang="en-US" sz="12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ras Medium ITC" panose="020B0602030504020804" pitchFamily="34" charset="0"/>
              </a:rPr>
              <a:t>, 1998</a:t>
            </a:r>
            <a:endParaRPr lang="en-US" sz="1200" b="1" dirty="0">
              <a:solidFill>
                <a:srgbClr val="800080"/>
              </a:solidFill>
              <a:latin typeface="Eras Medium ITC" panose="020B0602030504020804" pitchFamily="34" charset="0"/>
            </a:endParaRPr>
          </a:p>
        </p:txBody>
      </p:sp>
      <p:sp>
        <p:nvSpPr>
          <p:cNvPr id="4113" name="Rectangle 19"/>
          <p:cNvSpPr>
            <a:spLocks noChangeArrowheads="1"/>
          </p:cNvSpPr>
          <p:nvPr/>
        </p:nvSpPr>
        <p:spPr bwMode="auto">
          <a:xfrm>
            <a:off x="2286000" y="1676400"/>
            <a:ext cx="7924800" cy="4572000"/>
          </a:xfrm>
          <a:prstGeom prst="rect">
            <a:avLst/>
          </a:prstGeom>
          <a:noFill/>
          <a:ln w="57150" cmpd="thickThin">
            <a:solidFill>
              <a:schemeClr val="folHlink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4" name="Line 20"/>
          <p:cNvSpPr>
            <a:spLocks noChangeShapeType="1"/>
          </p:cNvSpPr>
          <p:nvPr/>
        </p:nvSpPr>
        <p:spPr bwMode="auto">
          <a:xfrm>
            <a:off x="6324600" y="1719263"/>
            <a:ext cx="0" cy="449580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5" name="Line 21"/>
          <p:cNvSpPr>
            <a:spLocks noChangeShapeType="1"/>
          </p:cNvSpPr>
          <p:nvPr/>
        </p:nvSpPr>
        <p:spPr bwMode="auto">
          <a:xfrm>
            <a:off x="2328863" y="3886200"/>
            <a:ext cx="7848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4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  <p:bldP spid="4100" grpId="0"/>
      <p:bldP spid="4101" grpId="0"/>
      <p:bldP spid="4102" grpId="0"/>
      <p:bldP spid="4103" grpId="0"/>
      <p:bldP spid="4104" grpId="0"/>
      <p:bldP spid="8203" grpId="0"/>
      <p:bldP spid="8204" grpId="0"/>
      <p:bldP spid="8205" grpId="0"/>
      <p:bldP spid="8206" grpId="0"/>
      <p:bldP spid="8207" grpId="0"/>
      <p:bldP spid="8208" grpId="0"/>
      <p:bldP spid="8209" grpId="0"/>
      <p:bldP spid="82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1"/>
            <a:ext cx="10363200" cy="1382156"/>
          </a:xfrm>
        </p:spPr>
        <p:txBody>
          <a:bodyPr/>
          <a:lstStyle/>
          <a:p>
            <a:pPr>
              <a:defRPr/>
            </a:pPr>
            <a:r>
              <a:rPr lang="en-US" sz="4800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arkisim" panose="020E0502050101010101" pitchFamily="34" charset="-79"/>
                <a:cs typeface="Narkisim" panose="020E0502050101010101" pitchFamily="34" charset="-79"/>
              </a:rPr>
              <a:t>Components of AI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11125200" cy="4800600"/>
          </a:xfrm>
        </p:spPr>
        <p:txBody>
          <a:bodyPr numCol="2">
            <a:norm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3200" dirty="0">
                <a:solidFill>
                  <a:srgbClr val="990099"/>
                </a:solidFill>
                <a:latin typeface="Surfboard" panose="00000400000000000000" pitchFamily="2" charset="0"/>
              </a:rPr>
              <a:t>Knowledge Representation</a:t>
            </a:r>
          </a:p>
          <a:p>
            <a:pPr>
              <a:lnSpc>
                <a:spcPct val="150000"/>
              </a:lnSpc>
              <a:spcBef>
                <a:spcPts val="12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3200" dirty="0">
                <a:solidFill>
                  <a:srgbClr val="990099"/>
                </a:solidFill>
                <a:latin typeface="Surfboard" panose="00000400000000000000" pitchFamily="2" charset="0"/>
              </a:rPr>
              <a:t>Machine Learning</a:t>
            </a:r>
          </a:p>
          <a:p>
            <a:pPr>
              <a:lnSpc>
                <a:spcPct val="150000"/>
              </a:lnSpc>
              <a:spcBef>
                <a:spcPts val="12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3200" dirty="0">
                <a:solidFill>
                  <a:srgbClr val="990099"/>
                </a:solidFill>
                <a:latin typeface="Surfboard" panose="00000400000000000000" pitchFamily="2" charset="0"/>
              </a:rPr>
              <a:t>Automated Reasoning</a:t>
            </a:r>
          </a:p>
          <a:p>
            <a:pPr>
              <a:lnSpc>
                <a:spcPct val="150000"/>
              </a:lnSpc>
              <a:spcBef>
                <a:spcPts val="12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3200" dirty="0">
                <a:solidFill>
                  <a:srgbClr val="990099"/>
                </a:solidFill>
                <a:latin typeface="Surfboard" panose="00000400000000000000" pitchFamily="2" charset="0"/>
              </a:rPr>
              <a:t>Natural Language Processing</a:t>
            </a:r>
          </a:p>
          <a:p>
            <a:pPr>
              <a:lnSpc>
                <a:spcPct val="150000"/>
              </a:lnSpc>
              <a:spcBef>
                <a:spcPts val="12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3200" dirty="0">
                <a:solidFill>
                  <a:srgbClr val="990099"/>
                </a:solidFill>
                <a:latin typeface="Surfboard" panose="00000400000000000000" pitchFamily="2" charset="0"/>
              </a:rPr>
              <a:t>Vision &amp; Perception</a:t>
            </a:r>
          </a:p>
          <a:p>
            <a:pPr>
              <a:lnSpc>
                <a:spcPct val="150000"/>
              </a:lnSpc>
              <a:spcBef>
                <a:spcPts val="12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3200" dirty="0">
                <a:solidFill>
                  <a:srgbClr val="990099"/>
                </a:solidFill>
                <a:latin typeface="Surfboard" panose="00000400000000000000" pitchFamily="2" charset="0"/>
              </a:rPr>
              <a:t>Agents &amp; Robotics</a:t>
            </a:r>
          </a:p>
          <a:p>
            <a:pPr>
              <a:lnSpc>
                <a:spcPct val="150000"/>
              </a:lnSpc>
              <a:spcBef>
                <a:spcPts val="12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3200" dirty="0">
                <a:solidFill>
                  <a:srgbClr val="990099"/>
                </a:solidFill>
                <a:latin typeface="Surfboard" panose="00000400000000000000" pitchFamily="2" charset="0"/>
              </a:rPr>
              <a:t>Planning</a:t>
            </a:r>
          </a:p>
          <a:p>
            <a:pPr>
              <a:lnSpc>
                <a:spcPct val="150000"/>
              </a:lnSpc>
              <a:spcBef>
                <a:spcPts val="12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3200" dirty="0">
                <a:solidFill>
                  <a:srgbClr val="990099"/>
                </a:solidFill>
                <a:latin typeface="Surfboard" panose="00000400000000000000" pitchFamily="2" charset="0"/>
              </a:rPr>
              <a:t>Game Playing</a:t>
            </a:r>
          </a:p>
          <a:p>
            <a:pPr>
              <a:lnSpc>
                <a:spcPct val="150000"/>
              </a:lnSpc>
              <a:spcBef>
                <a:spcPts val="12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3200" dirty="0">
                <a:solidFill>
                  <a:srgbClr val="990099"/>
                </a:solidFill>
                <a:latin typeface="Surfboard" panose="00000400000000000000" pitchFamily="2" charset="0"/>
              </a:rPr>
              <a:t>Problem Solving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1"/>
            <a:ext cx="10287000" cy="138215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80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arkisim" panose="020E0502050101010101" pitchFamily="34" charset="-79"/>
                <a:cs typeface="Narkisim" panose="020E0502050101010101" pitchFamily="34" charset="-79"/>
              </a:rPr>
              <a:t>Academic Fields Impinging </a:t>
            </a:r>
            <a:r>
              <a:rPr lang="en-US" sz="4800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Narkisim" panose="020E0502050101010101" pitchFamily="34" charset="-79"/>
                <a:cs typeface="Narkisim" panose="020E0502050101010101" pitchFamily="34" charset="-79"/>
              </a:rPr>
              <a:t>on AI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752599"/>
            <a:ext cx="5334000" cy="480060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12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800" dirty="0">
                <a:solidFill>
                  <a:srgbClr val="990099"/>
                </a:solidFill>
                <a:latin typeface="Surfboard" panose="00000400000000000000" pitchFamily="2" charset="0"/>
              </a:rPr>
              <a:t>Computer Science</a:t>
            </a:r>
          </a:p>
          <a:p>
            <a:pPr>
              <a:lnSpc>
                <a:spcPct val="90000"/>
              </a:lnSpc>
              <a:spcBef>
                <a:spcPts val="12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800" dirty="0">
                <a:solidFill>
                  <a:srgbClr val="990099"/>
                </a:solidFill>
                <a:latin typeface="Surfboard" panose="00000400000000000000" pitchFamily="2" charset="0"/>
              </a:rPr>
              <a:t>Philosophy</a:t>
            </a:r>
          </a:p>
          <a:p>
            <a:pPr>
              <a:lnSpc>
                <a:spcPct val="90000"/>
              </a:lnSpc>
              <a:spcBef>
                <a:spcPts val="12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800" dirty="0">
                <a:solidFill>
                  <a:srgbClr val="990099"/>
                </a:solidFill>
                <a:latin typeface="Surfboard" panose="00000400000000000000" pitchFamily="2" charset="0"/>
              </a:rPr>
              <a:t>Psychology</a:t>
            </a:r>
          </a:p>
          <a:p>
            <a:pPr>
              <a:lnSpc>
                <a:spcPct val="90000"/>
              </a:lnSpc>
              <a:spcBef>
                <a:spcPts val="12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800" dirty="0">
                <a:solidFill>
                  <a:srgbClr val="990099"/>
                </a:solidFill>
                <a:latin typeface="Surfboard" panose="00000400000000000000" pitchFamily="2" charset="0"/>
              </a:rPr>
              <a:t>Linguistics</a:t>
            </a:r>
          </a:p>
          <a:p>
            <a:pPr>
              <a:lnSpc>
                <a:spcPct val="90000"/>
              </a:lnSpc>
              <a:spcBef>
                <a:spcPts val="12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800" dirty="0">
                <a:solidFill>
                  <a:srgbClr val="990099"/>
                </a:solidFill>
                <a:latin typeface="Surfboard" panose="00000400000000000000" pitchFamily="2" charset="0"/>
              </a:rPr>
              <a:t>Neuroscience</a:t>
            </a:r>
          </a:p>
          <a:p>
            <a:pPr>
              <a:lnSpc>
                <a:spcPct val="90000"/>
              </a:lnSpc>
              <a:spcBef>
                <a:spcPts val="12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800" dirty="0">
                <a:solidFill>
                  <a:srgbClr val="990099"/>
                </a:solidFill>
                <a:latin typeface="Surfboard" panose="00000400000000000000" pitchFamily="2" charset="0"/>
              </a:rPr>
              <a:t>Anthropology</a:t>
            </a:r>
          </a:p>
          <a:p>
            <a:pPr>
              <a:lnSpc>
                <a:spcPct val="90000"/>
              </a:lnSpc>
              <a:spcBef>
                <a:spcPts val="12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800" dirty="0">
                <a:solidFill>
                  <a:srgbClr val="990099"/>
                </a:solidFill>
                <a:latin typeface="Surfboard" panose="00000400000000000000" pitchFamily="2" charset="0"/>
              </a:rPr>
              <a:t>Mathematics &amp; Logic</a:t>
            </a:r>
          </a:p>
          <a:p>
            <a:pPr>
              <a:lnSpc>
                <a:spcPct val="90000"/>
              </a:lnSpc>
              <a:spcBef>
                <a:spcPts val="12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800" dirty="0">
                <a:solidFill>
                  <a:srgbClr val="990099"/>
                </a:solidFill>
                <a:latin typeface="Surfboard" panose="00000400000000000000" pitchFamily="2" charset="0"/>
              </a:rPr>
              <a:t>Genetics</a:t>
            </a:r>
          </a:p>
          <a:p>
            <a:pPr>
              <a:lnSpc>
                <a:spcPct val="90000"/>
              </a:lnSpc>
              <a:spcBef>
                <a:spcPts val="1200"/>
              </a:spcBef>
              <a:buClr>
                <a:srgbClr val="CC0066"/>
              </a:buClr>
              <a:buFont typeface="Wingdings" pitchFamily="2" charset="2"/>
              <a:buChar char="Ø"/>
            </a:pPr>
            <a:r>
              <a:rPr lang="en-US" sz="2800" dirty="0">
                <a:solidFill>
                  <a:srgbClr val="990099"/>
                </a:solidFill>
                <a:latin typeface="Surfboard" panose="00000400000000000000" pitchFamily="2" charset="0"/>
              </a:rPr>
              <a:t>Evolutionary Biology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6400800" y="1752600"/>
            <a:ext cx="381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ts val="1200"/>
              </a:spcBef>
              <a:buClr>
                <a:srgbClr val="CC0066"/>
              </a:buClr>
              <a:buSzPct val="75000"/>
              <a:buFont typeface="Wingdings" pitchFamily="2" charset="2"/>
              <a:buChar char="Ø"/>
            </a:pPr>
            <a:r>
              <a:rPr lang="en-US" sz="2800" dirty="0">
                <a:solidFill>
                  <a:srgbClr val="990099"/>
                </a:solidFill>
                <a:latin typeface="Surfboard" panose="00000400000000000000" pitchFamily="2" charset="0"/>
              </a:rPr>
              <a:t>Cognitive Science</a:t>
            </a:r>
          </a:p>
          <a:p>
            <a:pPr marL="342900" indent="-342900">
              <a:lnSpc>
                <a:spcPct val="90000"/>
              </a:lnSpc>
              <a:spcBef>
                <a:spcPts val="1200"/>
              </a:spcBef>
              <a:buClr>
                <a:srgbClr val="CC0066"/>
              </a:buClr>
              <a:buSzPct val="75000"/>
              <a:buFont typeface="Wingdings" pitchFamily="2" charset="2"/>
              <a:buChar char="Ø"/>
            </a:pPr>
            <a:r>
              <a:rPr lang="en-US" sz="2800" dirty="0">
                <a:solidFill>
                  <a:srgbClr val="990099"/>
                </a:solidFill>
                <a:latin typeface="Surfboard" panose="00000400000000000000" pitchFamily="2" charset="0"/>
              </a:rPr>
              <a:t>Physics</a:t>
            </a:r>
          </a:p>
          <a:p>
            <a:pPr marL="342900" indent="-342900">
              <a:lnSpc>
                <a:spcPct val="90000"/>
              </a:lnSpc>
              <a:spcBef>
                <a:spcPts val="1200"/>
              </a:spcBef>
              <a:buClr>
                <a:srgbClr val="CC0066"/>
              </a:buClr>
              <a:buSzPct val="75000"/>
              <a:buFont typeface="Wingdings" pitchFamily="2" charset="2"/>
              <a:buChar char="Ø"/>
            </a:pPr>
            <a:r>
              <a:rPr lang="en-US" sz="2800" dirty="0">
                <a:solidFill>
                  <a:srgbClr val="990099"/>
                </a:solidFill>
                <a:latin typeface="Surfboard" panose="00000400000000000000" pitchFamily="2" charset="0"/>
              </a:rPr>
              <a:t>Engineering</a:t>
            </a:r>
          </a:p>
          <a:p>
            <a:pPr marL="342900" indent="-342900">
              <a:lnSpc>
                <a:spcPct val="90000"/>
              </a:lnSpc>
              <a:spcBef>
                <a:spcPts val="1200"/>
              </a:spcBef>
              <a:buClr>
                <a:srgbClr val="CC0066"/>
              </a:buClr>
              <a:buSzPct val="75000"/>
              <a:buFont typeface="Wingdings" pitchFamily="2" charset="2"/>
              <a:buChar char="Ø"/>
            </a:pPr>
            <a:r>
              <a:rPr lang="en-US" sz="2800" dirty="0">
                <a:solidFill>
                  <a:srgbClr val="990099"/>
                </a:solidFill>
                <a:latin typeface="Surfboard" panose="00000400000000000000" pitchFamily="2" charset="0"/>
              </a:rPr>
              <a:t>Business</a:t>
            </a:r>
          </a:p>
          <a:p>
            <a:pPr marL="342900" indent="-342900">
              <a:lnSpc>
                <a:spcPct val="90000"/>
              </a:lnSpc>
              <a:spcBef>
                <a:spcPts val="1200"/>
              </a:spcBef>
              <a:buClr>
                <a:srgbClr val="CC0066"/>
              </a:buClr>
              <a:buSzPct val="75000"/>
              <a:buFont typeface="Wingdings" pitchFamily="2" charset="2"/>
              <a:buChar char="Ø"/>
            </a:pPr>
            <a:r>
              <a:rPr lang="en-US" sz="2800" dirty="0">
                <a:solidFill>
                  <a:srgbClr val="990099"/>
                </a:solidFill>
                <a:latin typeface="Surfboard" panose="00000400000000000000" pitchFamily="2" charset="0"/>
              </a:rPr>
              <a:t>Law &amp; Ethics</a:t>
            </a:r>
          </a:p>
          <a:p>
            <a:pPr marL="342900" indent="-342900">
              <a:lnSpc>
                <a:spcPct val="90000"/>
              </a:lnSpc>
              <a:spcBef>
                <a:spcPts val="1200"/>
              </a:spcBef>
              <a:buClr>
                <a:srgbClr val="CC0066"/>
              </a:buClr>
              <a:buSzPct val="75000"/>
              <a:buFont typeface="Wingdings" pitchFamily="2" charset="2"/>
              <a:buChar char="Ø"/>
            </a:pPr>
            <a:r>
              <a:rPr lang="en-US" sz="2800" dirty="0">
                <a:solidFill>
                  <a:srgbClr val="990099"/>
                </a:solidFill>
                <a:latin typeface="Surfboard" panose="00000400000000000000" pitchFamily="2" charset="0"/>
              </a:rPr>
              <a:t>Theology &amp; Religion</a:t>
            </a:r>
          </a:p>
          <a:p>
            <a:pPr marL="342900" indent="-342900">
              <a:lnSpc>
                <a:spcPct val="90000"/>
              </a:lnSpc>
              <a:spcBef>
                <a:spcPts val="1200"/>
              </a:spcBef>
              <a:buClr>
                <a:srgbClr val="CC0066"/>
              </a:buClr>
              <a:buSzPct val="75000"/>
              <a:buFont typeface="Wingdings" pitchFamily="2" charset="2"/>
              <a:buChar char="Ø"/>
            </a:pPr>
            <a:r>
              <a:rPr lang="en-US" sz="2800" dirty="0">
                <a:solidFill>
                  <a:srgbClr val="990099"/>
                </a:solidFill>
                <a:latin typeface="Surfboard" panose="00000400000000000000" pitchFamily="2" charset="0"/>
              </a:rPr>
              <a:t>Pharmacology</a:t>
            </a:r>
          </a:p>
          <a:p>
            <a:pPr marL="342900" indent="-342900">
              <a:lnSpc>
                <a:spcPct val="90000"/>
              </a:lnSpc>
              <a:spcBef>
                <a:spcPts val="1200"/>
              </a:spcBef>
              <a:buClr>
                <a:srgbClr val="CC0066"/>
              </a:buClr>
              <a:buSzPct val="75000"/>
              <a:buFont typeface="Wingdings" pitchFamily="2" charset="2"/>
              <a:buChar char="Ø"/>
            </a:pPr>
            <a:r>
              <a:rPr lang="en-US" sz="2800" dirty="0">
                <a:solidFill>
                  <a:srgbClr val="990099"/>
                </a:solidFill>
                <a:latin typeface="Surfboard" panose="00000400000000000000" pitchFamily="2" charset="0"/>
              </a:rPr>
              <a:t>Quantum Physics</a:t>
            </a:r>
          </a:p>
          <a:p>
            <a:pPr marL="342900" indent="-342900">
              <a:lnSpc>
                <a:spcPct val="90000"/>
              </a:lnSpc>
              <a:spcBef>
                <a:spcPts val="1200"/>
              </a:spcBef>
              <a:buClr>
                <a:srgbClr val="CC0066"/>
              </a:buClr>
              <a:buSzPct val="75000"/>
              <a:buFont typeface="Wingdings" pitchFamily="2" charset="2"/>
              <a:buChar char="Ø"/>
            </a:pPr>
            <a:r>
              <a:rPr lang="en-US" sz="2800" dirty="0">
                <a:solidFill>
                  <a:srgbClr val="990099"/>
                </a:solidFill>
                <a:latin typeface="Surfboard" panose="00000400000000000000" pitchFamily="2" charset="0"/>
              </a:rPr>
              <a:t>Dynamical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>
                    <a:lumMod val="50000"/>
                    <a:lumOff val="50000"/>
                  </a:schemeClr>
                </a:solidFill>
                <a:latin typeface="Viner Hand ITC" pitchFamily="66" charset="0"/>
              </a:rPr>
              <a:t>The Representation Principle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1752600"/>
            <a:ext cx="8077200" cy="4572000"/>
          </a:xfrm>
        </p:spPr>
        <p:txBody>
          <a:bodyPr/>
          <a:lstStyle/>
          <a:p>
            <a:r>
              <a:rPr lang="en-US" sz="3600" i="1" dirty="0">
                <a:solidFill>
                  <a:srgbClr val="CC0066"/>
                </a:solidFill>
                <a:latin typeface="Viner Hand ITC" pitchFamily="66" charset="0"/>
              </a:rPr>
              <a:t>Once a problem is described using an appropriate representation, the problem is almost solved.</a:t>
            </a:r>
          </a:p>
          <a:p>
            <a:pPr marL="0" indent="2743200">
              <a:buNone/>
            </a:pP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Viner Hand ITC" pitchFamily="66" charset="0"/>
              </a:rPr>
              <a:t>–Patrick Henry Winston</a:t>
            </a:r>
          </a:p>
          <a:p>
            <a:r>
              <a:rPr lang="en-US" sz="3600" i="1" dirty="0">
                <a:solidFill>
                  <a:srgbClr val="CC0066"/>
                </a:solidFill>
                <a:latin typeface="Viner Hand ITC" pitchFamily="66" charset="0"/>
              </a:rPr>
              <a:t>Solving a problem simply means representing it so as to make the solution transparent. </a:t>
            </a:r>
          </a:p>
          <a:p>
            <a:pPr marL="2806700" indent="0">
              <a:buNone/>
            </a:pP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Viner Hand ITC" pitchFamily="66" charset="0"/>
              </a:rPr>
              <a:t>–Herbert Simon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Viner Hand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281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2438400" y="1736726"/>
            <a:ext cx="7391400" cy="458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 sz="4400" b="1" i="1" dirty="0">
                <a:solidFill>
                  <a:srgbClr val="CC0066"/>
                </a:solidFill>
                <a:latin typeface="Viner Hand ITC" pitchFamily="66" charset="0"/>
              </a:rPr>
              <a:t>Symbolic representation of qualitative entities is doomed to its rightful place of minor importance in a world where flowers and beautiful women abound.</a:t>
            </a:r>
            <a:endParaRPr lang="en-US" sz="2400" b="1" dirty="0">
              <a:latin typeface="Viner Hand ITC" pitchFamily="66" charset="0"/>
            </a:endParaRPr>
          </a:p>
          <a:p>
            <a:pPr algn="just"/>
            <a:endParaRPr lang="en-US" sz="2800" dirty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422525" y="655638"/>
            <a:ext cx="5964774" cy="585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3200" dirty="0">
                <a:solidFill>
                  <a:schemeClr val="accent1"/>
                </a:solidFill>
              </a:rPr>
              <a:t>Einstein, </a:t>
            </a:r>
            <a:r>
              <a:rPr lang="en-US" sz="3200" i="1" dirty="0">
                <a:solidFill>
                  <a:schemeClr val="accent1"/>
                </a:solidFill>
              </a:rPr>
              <a:t>“Hyperbolic Aesthetic”</a:t>
            </a:r>
            <a:r>
              <a:rPr lang="en-US" sz="3200" dirty="0">
                <a:solidFill>
                  <a:schemeClr val="accent1"/>
                </a:solidFill>
              </a:rPr>
              <a:t> (1937)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AngleLinesVTI">
  <a:themeElements>
    <a:clrScheme name="Custom 34">
      <a:dk1>
        <a:sysClr val="windowText" lastClr="000000"/>
      </a:dk1>
      <a:lt1>
        <a:sysClr val="window" lastClr="FFFFFF"/>
      </a:lt1>
      <a:dk2>
        <a:srgbClr val="001E2E"/>
      </a:dk2>
      <a:lt2>
        <a:srgbClr val="F0ECEC"/>
      </a:lt2>
      <a:accent1>
        <a:srgbClr val="155767"/>
      </a:accent1>
      <a:accent2>
        <a:srgbClr val="BA9CA0"/>
      </a:accent2>
      <a:accent3>
        <a:srgbClr val="A57931"/>
      </a:accent3>
      <a:accent4>
        <a:srgbClr val="0E577C"/>
      </a:accent4>
      <a:accent5>
        <a:srgbClr val="CC846E"/>
      </a:accent5>
      <a:accent6>
        <a:srgbClr val="93767A"/>
      </a:accent6>
      <a:hlink>
        <a:srgbClr val="0563C1"/>
      </a:hlink>
      <a:folHlink>
        <a:srgbClr val="954F72"/>
      </a:folHlink>
    </a:clrScheme>
    <a:fontScheme name="Walbaum Light Univers Light">
      <a:majorFont>
        <a:latin typeface="Walbaum Display Light"/>
        <a:ea typeface=""/>
        <a:cs typeface=""/>
      </a:majorFont>
      <a:minorFont>
        <a:latin typeface="Univers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gleLinesVTI" id="{BC1FC193-C72F-4761-9899-1105EDF6BAE8}" vid="{64612625-F022-44B7-B9FA-9D26DEDBDC2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 lines</Template>
  <TotalTime>1604</TotalTime>
  <Words>357</Words>
  <Application>Microsoft Office PowerPoint</Application>
  <PresentationFormat>Widescreen</PresentationFormat>
  <Paragraphs>67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Eras Medium ITC</vt:lpstr>
      <vt:lpstr>Wingdings</vt:lpstr>
      <vt:lpstr>Surfboard</vt:lpstr>
      <vt:lpstr>Narkisim</vt:lpstr>
      <vt:lpstr>Walbaum Display Light</vt:lpstr>
      <vt:lpstr>Viner Hand ITC</vt:lpstr>
      <vt:lpstr>Univers Condensed Light</vt:lpstr>
      <vt:lpstr>Arial</vt:lpstr>
      <vt:lpstr>AngleLinesVTI</vt:lpstr>
      <vt:lpstr>PowerPoint Presentation</vt:lpstr>
      <vt:lpstr>COMP 4230 Applied AI</vt:lpstr>
      <vt:lpstr>What is the difference?</vt:lpstr>
      <vt:lpstr>Artificial Intelligence</vt:lpstr>
      <vt:lpstr>Components of AI</vt:lpstr>
      <vt:lpstr>Academic Fields Impinging on AI</vt:lpstr>
      <vt:lpstr>The Representation Principle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Artificial Intelligence</dc:title>
  <dc:creator>David J. Stucki</dc:creator>
  <cp:lastModifiedBy>David Stucki</cp:lastModifiedBy>
  <cp:revision>40</cp:revision>
  <cp:lastPrinted>1998-01-05T15:54:54Z</cp:lastPrinted>
  <dcterms:created xsi:type="dcterms:W3CDTF">1995-05-28T16:36:34Z</dcterms:created>
  <dcterms:modified xsi:type="dcterms:W3CDTF">2024-08-25T21:33:22Z</dcterms:modified>
</cp:coreProperties>
</file>